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70" r:id="rId7"/>
    <p:sldId id="261" r:id="rId8"/>
    <p:sldId id="271" r:id="rId9"/>
    <p:sldId id="272" r:id="rId10"/>
    <p:sldId id="263" r:id="rId11"/>
    <p:sldId id="264" r:id="rId12"/>
    <p:sldId id="273" r:id="rId13"/>
    <p:sldId id="27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85720" y="642918"/>
            <a:ext cx="8572560" cy="5929354"/>
            <a:chOff x="1115616" y="2146448"/>
            <a:chExt cx="7165477" cy="362747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809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Monotype Corsiva" pitchFamily="66" charset="0"/>
                </a:rPr>
                <a:t>Воспитание культурно- гигиенических навыков у дошкольников</a:t>
              </a:r>
              <a:endPara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347956"/>
              <a:ext cx="5084703" cy="425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МДОУ «Детский сад компенсирующего вида № 1» 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Подготовила : Карякина Н.А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pic>
        <p:nvPicPr>
          <p:cNvPr id="3074" name="Picture 2" descr="http://i.ytimg.com/vi/S5GyR5MZWis/maxresdefaul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20313" r="21875"/>
          <a:stretch>
            <a:fillRect/>
          </a:stretch>
        </p:blipFill>
        <p:spPr bwMode="auto">
          <a:xfrm>
            <a:off x="3286116" y="3143248"/>
            <a:ext cx="2643206" cy="2571768"/>
          </a:xfrm>
          <a:prstGeom prst="rect">
            <a:avLst/>
          </a:prstGeom>
          <a:noFill/>
        </p:spPr>
      </p:pic>
      <p:pic>
        <p:nvPicPr>
          <p:cNvPr id="9218" name="Picture 2" descr="http://900igr.net/datai/doshkolnoe-obrazovanie/Obuchenie-detej-s-narusheniem-intellekta/0008-006-Stsenarij-ig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285992"/>
            <a:ext cx="2487599" cy="2381233"/>
          </a:xfrm>
          <a:prstGeom prst="rect">
            <a:avLst/>
          </a:prstGeom>
          <a:noFill/>
        </p:spPr>
      </p:pic>
      <p:pic>
        <p:nvPicPr>
          <p:cNvPr id="9220" name="Picture 4" descr="http://pro10pi.ucoz.net/_ph/1/971548319.jpg"/>
          <p:cNvPicPr>
            <a:picLocks noChangeAspect="1" noChangeArrowheads="1"/>
          </p:cNvPicPr>
          <p:nvPr/>
        </p:nvPicPr>
        <p:blipFill>
          <a:blip r:embed="rId4" cstate="print"/>
          <a:srcRect r="19703"/>
          <a:stretch>
            <a:fillRect/>
          </a:stretch>
        </p:blipFill>
        <p:spPr bwMode="auto">
          <a:xfrm>
            <a:off x="214282" y="2500306"/>
            <a:ext cx="2777509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Культура еды и поведения за столом 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►                </a:t>
            </a:r>
            <a:r>
              <a:rPr lang="ru-RU" sz="1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Непосредственная образовательная деятельность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Игровые ситуации «Мы готовимся к обеду», «Принимайся за обед», «Убери со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стола»,  рассказывание истории про Машу и Мишу «Как Витю учили есть ложкой»,      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«Убери со стола», «День рождение у Мишки»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►                           </a:t>
            </a:r>
            <a:r>
              <a:rPr lang="ru-RU" sz="1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С.Капутикян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«Маша обедает», «Кто скорей допьет», С.Маршак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«Где обедал воробей», Ю.Кушак «Приятного аппетита», фольклорные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Е. Благинина «Обедать», 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Кардашова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«Завтрак», «Ужин», В.Берестов «Ложка»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«Кукла учится у ребят аккуратно кушать», «Для чего такая посуда»,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«Обед у кукол»,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с-р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игра «Семья обедает»,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дид.игра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«Напоим куклу Аню чаем»</a:t>
            </a:r>
            <a:endParaRPr lang="ru-RU" sz="1600" dirty="0"/>
          </a:p>
        </p:txBody>
      </p:sp>
      <p:pic>
        <p:nvPicPr>
          <p:cNvPr id="4" name="Picture 6" descr="E:\МАМА\все для проекта\фотки\DSC0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357694"/>
            <a:ext cx="2528905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 descr="D:\МДОУ № 1\САДИК фото все\2014-2015\1 апреля 2015г\2014-04-01 08.46.24.jpg"/>
          <p:cNvPicPr>
            <a:picLocks noChangeAspect="1" noChangeArrowheads="1"/>
          </p:cNvPicPr>
          <p:nvPr/>
        </p:nvPicPr>
        <p:blipFill>
          <a:blip r:embed="rId3"/>
          <a:srcRect l="46484"/>
          <a:stretch>
            <a:fillRect/>
          </a:stretch>
        </p:blipFill>
        <p:spPr bwMode="auto">
          <a:xfrm>
            <a:off x="6858016" y="4000504"/>
            <a:ext cx="1714512" cy="2402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МДОУ № 1\САДИК фото все\2013-2014\Фото Аникина разные\SDC136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3470" y="4365630"/>
            <a:ext cx="2349500" cy="176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Самообслуживание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Непосредственная образовательная деятельность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«Уложим куклу спать», «Такие разные носочки»,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►                                  </a:t>
            </a:r>
            <a:r>
              <a:rPr lang="ru-RU" sz="1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«Спать пора» П.Воронько,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В.Берестов «Новый бант», З.Александрова « Что взяла, клади на место»,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В.Маяковской   « Что такое хорошо, что такое плохо», И.Горюновой «Этикет для карапузов»,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«Расти коса..»</a:t>
            </a:r>
          </a:p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1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игра «Кукла Маша идёт на прогулку», « Поможем кукле раздеться», «Причешем куклу Машу», «Что лишнее», «Найди и назови», наст. игры «Весёлые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шнурочки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«Волшебные верёвочки»,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Застёжки-шнурочки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«Волшебные пуговки»,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игра «Парикмахерская»</a:t>
            </a:r>
            <a:endParaRPr lang="ru-RU" sz="1400" dirty="0"/>
          </a:p>
        </p:txBody>
      </p:sp>
      <p:pic>
        <p:nvPicPr>
          <p:cNvPr id="2050" name="Picture 2" descr="http://mdou95.edu.yar.ru/images/7_w1000_h3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500570"/>
            <a:ext cx="4966987" cy="1773215"/>
          </a:xfrm>
          <a:prstGeom prst="rect">
            <a:avLst/>
          </a:prstGeom>
          <a:noFill/>
        </p:spPr>
      </p:pic>
      <p:pic>
        <p:nvPicPr>
          <p:cNvPr id="2052" name="Picture 4" descr="http://jectiak.com/uploads/posts/2011-03/1301601066_301527975408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85728"/>
            <a:ext cx="2487599" cy="1867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http://www.pics-zone.ru/img.php?url=http://900igr.net/datai/chelovek/Pravila-povedenija-1.files/0008-010-Uchis-pravilno-odevatsj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714752"/>
            <a:ext cx="2790781" cy="2790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latin typeface="Times New Roman" pitchFamily="18" charset="0"/>
              </a:rPr>
              <a:t>                                             Игра «Предметы для гигиены»</a:t>
            </a:r>
            <a:br>
              <a:rPr lang="ru-RU" sz="1400" b="1" dirty="0" smtClean="0">
                <a:latin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</a:rPr>
              <a:t>Цель</a:t>
            </a:r>
            <a:r>
              <a:rPr lang="ru-RU" sz="1400" dirty="0" smtClean="0">
                <a:latin typeface="Times New Roman" pitchFamily="18" charset="0"/>
              </a:rPr>
              <a:t>. Проверить знания детей о предметах гигиены и их назначении.</a:t>
            </a:r>
            <a:r>
              <a:rPr lang="ru-RU" sz="1400" b="1" dirty="0" smtClean="0">
                <a:latin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</a:rPr>
              <a:t>Ход игры.</a:t>
            </a:r>
            <a:r>
              <a:rPr lang="ru-RU" sz="1400" dirty="0" smtClean="0">
                <a:latin typeface="Times New Roman" pitchFamily="18" charset="0"/>
              </a:rPr>
              <a:t> Воспитатель говорит детям, что хочет убедиться в том, что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они чистоплотные и аккуратные: пусть они скажут, что нужно для того,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чтобы волосы, руки и лицо были чистыми (чем больше они смогут об 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этом рассказать, тем лучше).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Затем воспитатель говорит: "Руки”. Дети, которых она вызывает, 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отвечают: "Мыло, щетка, полотенце”. Подобным же образом дети 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реагируют на слова "волосы” (расческа, ножницы, шампунь, 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мыло), "купание” (ванна, полотенце, душ, умывальник, губка, мыло и 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пр.).</a:t>
            </a:r>
            <a:r>
              <a:rPr lang="ru-RU" sz="1400" i="1" dirty="0" smtClean="0">
                <a:latin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</a:rPr>
              <a:t>Вариант. </a:t>
            </a:r>
            <a:r>
              <a:rPr lang="ru-RU" sz="1400" dirty="0" smtClean="0">
                <a:latin typeface="Times New Roman" pitchFamily="18" charset="0"/>
              </a:rPr>
              <a:t>Воспитатель задает вопрос: "Что нам нужно, когда мы утром 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идем умываться?” Дети знают, что должны назвать предметы гигиены, которые 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используются утром (зубная паста, мыло, платок и пр.)</a:t>
            </a:r>
          </a:p>
        </p:txBody>
      </p:sp>
      <p:pic>
        <p:nvPicPr>
          <p:cNvPr id="5" name="Picture 4" descr="im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143380"/>
            <a:ext cx="5095882" cy="248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marL="36000" indent="-36000">
              <a:buNone/>
            </a:pP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</a:rPr>
              <a:t>Игра «День рождения»</a:t>
            </a:r>
            <a:r>
              <a:rPr lang="ru-RU" sz="1400" b="1" dirty="0" smtClean="0">
                <a:latin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</a:rPr>
              <a:t>Цель: </a:t>
            </a:r>
            <a:r>
              <a:rPr lang="ru-RU" sz="1400" dirty="0" smtClean="0">
                <a:latin typeface="Times New Roman" pitchFamily="18" charset="0"/>
              </a:rPr>
              <a:t>учить правилам культурного поведения в гостях, умению поздравлять  друг друга.</a:t>
            </a:r>
            <a:r>
              <a:rPr lang="ru-RU" sz="1400" b="1" dirty="0" smtClean="0">
                <a:latin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</a:rPr>
              <a:t>Оборудование: </a:t>
            </a:r>
            <a:r>
              <a:rPr lang="ru-RU" sz="1400" dirty="0" smtClean="0">
                <a:latin typeface="Times New Roman" pitchFamily="18" charset="0"/>
              </a:rPr>
              <a:t>гости - куклы, игрушки, праздничный стол сервирован с  детской посудой, подарки.</a:t>
            </a:r>
            <a:r>
              <a:rPr lang="ru-RU" sz="1400" b="1" dirty="0" smtClean="0">
                <a:latin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</a:rPr>
              <a:t>Ход игры: </a:t>
            </a:r>
            <a:r>
              <a:rPr lang="ru-RU" sz="1400" dirty="0" smtClean="0">
                <a:latin typeface="Times New Roman" pitchFamily="18" charset="0"/>
              </a:rPr>
              <a:t>ребенок (или выбранный персонаж) сегодня именинник. Он с  помощью педагога готовится к приему гостей: сервирует праздничный  стол, украшает шариками, мишурой и приводит в порядок помещение. Дети-гости берут маленькие подарки-поделки (заранее приготовленные). Именинник встречает гостей, здоровается со всеми, принимает подарки и приглашает гостей сесть за стол, показывая гостю его место. Рядом с детьми за столом рассажены игрушки. Гости «пробуют» угощение, «пьют» чай, «едят» мороженое. Педагог рассказывает детям о правилах поведения в гостях: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- поздороваться, когда приходишь в гости;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- без приглашения не входить в комнату;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- дарить подарок с пожеланиями имениннику (в качестве подарка 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  может быть стихотворение, песня, танец);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- за столом не шуметь, не брать пищу руками;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- приступать к еде после приглашения отведать то или иное угощение;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- не перебивать друг друга;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- пользоваться приборами и салфеткой во время еды; - придвигать и 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  отодвигать стул неслышно;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- после еды не забыть поблагодарить именинника;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- перед уходом попрощаться;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- когда гости уходят, именинник помогает взрослым убирать посуду со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  стола.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Каждый из детей должен побыть в роли именинника. Педагог во время  игры напоминает детям, как следует себя вести в той или иной ситуации. Игра эмоциональная и очень привлекает детей. </a:t>
            </a:r>
            <a:endParaRPr lang="ru-RU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Взаимодействие с семьями воспитанников</a:t>
            </a:r>
          </a:p>
          <a:p>
            <a:pPr>
              <a:buNone/>
              <a:defRPr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Индивидуальные беседы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♦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Консультации</a:t>
            </a:r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♦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Стендовая информация</a:t>
            </a:r>
          </a:p>
          <a:p>
            <a:pPr>
              <a:buNone/>
              <a:defRPr/>
            </a:pP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♦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Анкеты – вопросники, буклеты</a:t>
            </a:r>
          </a:p>
          <a:p>
            <a:pPr>
              <a:buNone/>
              <a:defRPr/>
            </a:pP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♦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Родительские собрания</a:t>
            </a:r>
          </a:p>
          <a:p>
            <a:pPr>
              <a:buNone/>
              <a:defRPr/>
            </a:pP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♦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Пропаганда семейного воспитания</a:t>
            </a:r>
          </a:p>
          <a:p>
            <a:pPr>
              <a:buNone/>
              <a:defRPr/>
            </a:pP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♦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Выставка литературы(художественной, </a:t>
            </a:r>
          </a:p>
          <a:p>
            <a:pPr>
              <a:buNone/>
              <a:defRPr/>
            </a:pP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методической)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Предметно-развивающая среда по КГН в младшей группе</a:t>
            </a:r>
            <a:endParaRPr lang="ru-RU" dirty="0"/>
          </a:p>
        </p:txBody>
      </p:sp>
      <p:pic>
        <p:nvPicPr>
          <p:cNvPr id="5" name="Picture 5" descr="E:\МАМА\все для проекта\фотки\S73F5397.JPG"/>
          <p:cNvPicPr>
            <a:picLocks noChangeAspect="1" noChangeArrowheads="1"/>
          </p:cNvPicPr>
          <p:nvPr/>
        </p:nvPicPr>
        <p:blipFill>
          <a:blip r:embed="rId2" cstate="print"/>
          <a:srcRect b="15432"/>
          <a:stretch>
            <a:fillRect/>
          </a:stretch>
        </p:blipFill>
        <p:spPr bwMode="auto">
          <a:xfrm>
            <a:off x="5572132" y="2000240"/>
            <a:ext cx="3019417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 descr="E:\МАМА\все для проекта\фотки\S73F5396.JPG"/>
          <p:cNvPicPr>
            <a:picLocks noChangeAspect="1" noChangeArrowheads="1"/>
          </p:cNvPicPr>
          <p:nvPr/>
        </p:nvPicPr>
        <p:blipFill>
          <a:blip r:embed="rId3" cstate="print"/>
          <a:srcRect t="12500" b="12499"/>
          <a:stretch>
            <a:fillRect/>
          </a:stretch>
        </p:blipFill>
        <p:spPr bwMode="auto">
          <a:xfrm>
            <a:off x="3143240" y="4643446"/>
            <a:ext cx="3047991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7" descr="E:\МАМА\все для проекта\фотки\S73F5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000240"/>
            <a:ext cx="3138510" cy="2353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КГН как игровая деятельность</a:t>
            </a:r>
          </a:p>
          <a:p>
            <a:pPr algn="ctr">
              <a:buNone/>
            </a:pPr>
            <a:endParaRPr lang="ru-RU" b="1" i="1" dirty="0">
              <a:solidFill>
                <a:srgbClr val="0000FF"/>
              </a:solidFill>
            </a:endParaRPr>
          </a:p>
        </p:txBody>
      </p:sp>
      <p:pic>
        <p:nvPicPr>
          <p:cNvPr id="7" name="Рисунок 6" descr="D:\МДОУ № 1\САДИК фото все\2013-2014\Игровая деятельн детей\SDC12664.JPG"/>
          <p:cNvPicPr/>
          <p:nvPr/>
        </p:nvPicPr>
        <p:blipFill>
          <a:blip r:embed="rId2" cstate="print"/>
          <a:srcRect r="13754"/>
          <a:stretch>
            <a:fillRect/>
          </a:stretch>
        </p:blipFill>
        <p:spPr bwMode="auto">
          <a:xfrm>
            <a:off x="1285852" y="4214818"/>
            <a:ext cx="285752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МДОУ № 1\САДИК фото все\2013-2014\Игровая деятельн детей\SDC12667.JPG"/>
          <p:cNvPicPr/>
          <p:nvPr/>
        </p:nvPicPr>
        <p:blipFill>
          <a:blip r:embed="rId3" cstate="print"/>
          <a:srcRect l="5039" b="12653"/>
          <a:stretch>
            <a:fillRect/>
          </a:stretch>
        </p:blipFill>
        <p:spPr bwMode="auto">
          <a:xfrm>
            <a:off x="5500694" y="1428736"/>
            <a:ext cx="314327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:\МДОУ № 1\САДИК фото все\2013-2014\Игровая деятельн детей\SDC12690.JPG"/>
          <p:cNvPicPr/>
          <p:nvPr/>
        </p:nvPicPr>
        <p:blipFill>
          <a:blip r:embed="rId4" cstate="print"/>
          <a:srcRect r="8204" b="10244"/>
          <a:stretch>
            <a:fillRect/>
          </a:stretch>
        </p:blipFill>
        <p:spPr bwMode="auto">
          <a:xfrm>
            <a:off x="285720" y="1357298"/>
            <a:ext cx="342902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8" descr="E:\МАМА\все для проекта\фотки\S73F5385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000628" y="4214818"/>
            <a:ext cx="311418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НОД, праздники, досуги</a:t>
            </a:r>
            <a:endParaRPr lang="ru-RU" b="1" i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D:\МДОУ № 1\САДИК фото все\2013-2014\логопедическое занятие Бушкина Т.Н. посуда\181120134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257176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МДОУ № 1\САДИК фото все\2013-2014\8 марта\SDC138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928802"/>
            <a:ext cx="271464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МДОУ № 1\САДИК фото все\2013-2014\Нестеренко осенний празд 13\SDC12997.JPG"/>
          <p:cNvPicPr/>
          <p:nvPr/>
        </p:nvPicPr>
        <p:blipFill>
          <a:blip r:embed="rId4" cstate="print"/>
          <a:srcRect l="2125" b="12181"/>
          <a:stretch>
            <a:fillRect/>
          </a:stretch>
        </p:blipFill>
        <p:spPr bwMode="auto">
          <a:xfrm>
            <a:off x="6143636" y="1428736"/>
            <a:ext cx="2862259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МДОУ № 1\САДИК фото все\2013-2014\Фото Аникина разные\SDC137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929066"/>
            <a:ext cx="2786082" cy="1971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:\МДОУ № 1\САДИК фото все\2013-2014\Фото Аникина разные\SDC1374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500570"/>
            <a:ext cx="2914650" cy="2185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:\МДОУ № 1\САДИК фото все\2012-2013\Весенний праздник к 8 марта\SDC11822.JPG"/>
          <p:cNvPicPr/>
          <p:nvPr/>
        </p:nvPicPr>
        <p:blipFill>
          <a:blip r:embed="rId7" cstate="print"/>
          <a:srcRect r="14156" b="12650"/>
          <a:stretch>
            <a:fillRect/>
          </a:stretch>
        </p:blipFill>
        <p:spPr bwMode="auto">
          <a:xfrm>
            <a:off x="214282" y="4071942"/>
            <a:ext cx="271464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Воспитание культурно-гигиенических навыков у детей – первооснова всей дальнейшей работы и основа для развития физически крепкого ребенка.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 тому же культурно-гигиенические навыки – являются первой и основой ступенью для трудового воспитания.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357158" y="1916832"/>
            <a:ext cx="8358247" cy="4353957"/>
            <a:chOff x="607488" y="1344094"/>
            <a:chExt cx="7925326" cy="5189402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607488" y="1344094"/>
              <a:ext cx="7925326" cy="440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1760" y="6093296"/>
              <a:ext cx="175163" cy="440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85720" y="714356"/>
            <a:ext cx="8577953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2428860" y="3214686"/>
            <a:ext cx="3826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Monotype Corsiva" pitchFamily="66" charset="0"/>
              </a:rPr>
              <a:t>    </a:t>
            </a:r>
            <a:r>
              <a:rPr lang="ru-RU" sz="2000" b="1" i="1" dirty="0" smtClean="0">
                <a:solidFill>
                  <a:prstClr val="black"/>
                </a:solidFill>
                <a:latin typeface="Monotype Corsiva" pitchFamily="66" charset="0"/>
              </a:rPr>
              <a:t>  </a:t>
            </a:r>
            <a:endParaRPr lang="ru-RU" sz="20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000108"/>
            <a:ext cx="7000924" cy="3781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современном дошкольном учреждении важное внимание уделяется воспитанию здорового дошкольника. Проблема формирования культурно-гигиенических навыков у детей дошкольного возраста является из самых актуальных при воспитании детей. И насколько она изначально продумана, спланирована и организована, зависит, будет ли она способствовать укреплению здоровья, физическому и психическому развитию, а так же воспитанию культуры поведения. </a:t>
            </a:r>
            <a:endParaRPr lang="ru-RU" dirty="0"/>
          </a:p>
        </p:txBody>
      </p:sp>
      <p:pic>
        <p:nvPicPr>
          <p:cNvPr id="2050" name="Picture 2" descr="http://zvezdochki11.ucoz.net/8401552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9FA"/>
              </a:clrFrom>
              <a:clrTo>
                <a:srgbClr val="FD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357694"/>
            <a:ext cx="3556849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1000109"/>
            <a:ext cx="81439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Воспитывать культурно-гигиенические навыки и навыки самообслуживания у детей  дошкольного возраста в ходе организации режимных моментов</a:t>
            </a:r>
            <a:r>
              <a:rPr lang="ru-RU" i="1" dirty="0" smtClean="0"/>
              <a:t>.</a:t>
            </a:r>
          </a:p>
          <a:p>
            <a:pPr>
              <a:defRPr/>
            </a:pPr>
            <a:endParaRPr lang="ru-RU" i="1" dirty="0" smtClean="0"/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Формировать умения овладевать культурно-гигиеническими навыками и навыками самообслуживания</a:t>
            </a:r>
            <a:endParaRPr lang="ru-RU" dirty="0" smtClean="0"/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Побуждать детей к самостоятельности</a:t>
            </a:r>
            <a:endParaRPr lang="ru-RU" i="1" dirty="0" smtClean="0"/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Повысить педагогическую компетентность родителей в воспитании у детей  дошкольного возраста культурно-гигиенических навыков и навыков самообслуживания.</a:t>
            </a:r>
            <a:endParaRPr lang="ru-RU" dirty="0" smtClean="0"/>
          </a:p>
          <a:p>
            <a:pPr>
              <a:defRPr/>
            </a:pPr>
            <a:endParaRPr lang="ru-RU" b="1" i="1" dirty="0" smtClean="0"/>
          </a:p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>
              <a:defRPr/>
            </a:pP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ttp://sadik53.ru/wp-content/gallery/physiotherapy_1/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143380"/>
            <a:ext cx="2155471" cy="2478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97346"/>
            <a:ext cx="85011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соответствии с программой «От рождения до школы»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Средняя группа(4-5 лет)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Культурно-гигиенические навыки. Продолжать воспитывать у детей опрятность, привычку следить за своим внешним видом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Воспитывать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привычку самостоятельно умываться, мыть руки с мылом перед едой, по мере загрязнения, после пользования туалетом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Закреплять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умение пользоваться расческой, носовым платком; при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кашле и чихании отворачиваться, прикрывать рот и нос носовым платком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Совершенствовать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навыки аккуратного приема пищи: умение брать пищу понемногу, хорошо пережевывать, есть бесшумно, правильно пользоваться столовыми приборами (ложка, вилка), салфеткой, полоскать рот после еды.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Самообслуживание. Совершенствовать умение самостоятельно одеваться, раздеваться. Приучать аккуратно складывать и вешать одежду, с помощью взрослого приводить ее в порядок (чистить, просушивать).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Воспитывать стремление быть аккуратным, опрятным.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Старшая группа (5-6 лет)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Культурно-гигиенические навыки. Формировать у детей привычку следить за чистотой тела, опрятностью одежды, прически; самостоятельно чистить зубы, умываться, по мере необходимости мыть руки. следить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чистотой ногтей; при кашле и чихании закрывать рот и нос платком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Закреплять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умение замечать и самостоятельно устранять непорядок в своем внешнем виде. Совершенствовать культуру еды: умение правильно пользоваться столовыми приборами (вилкой, ножом); есть аккуратно, бесшумно, сохраняя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правильную осанку за столом; обращаться с просьбой, благодарить.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Самообслуживание. Закреплять умение быстро, аккуратно одеваться и раздеваться, соблюдать порядок в своем шкафу (раскладывать одежду в определенные места), опрятно заправлять постель.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rerefat.ru/tw_files2/urls_1/214/d-213360/213360_html_59a19db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929198"/>
            <a:ext cx="2786081" cy="1817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3108" y="857232"/>
            <a:ext cx="4714908" cy="900106"/>
          </a:xfrm>
          <a:prstGeom prst="trapezoid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Культурно-гигиенические навыки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2714620"/>
            <a:ext cx="3429024" cy="571504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57818" y="4143380"/>
            <a:ext cx="2643206" cy="1000132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5786" y="4071942"/>
            <a:ext cx="2571768" cy="92869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5715016"/>
            <a:ext cx="2571768" cy="571504"/>
          </a:xfrm>
          <a:prstGeom prst="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5715016"/>
            <a:ext cx="2343160" cy="571504"/>
          </a:xfrm>
          <a:prstGeom prst="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715008" y="3357562"/>
            <a:ext cx="785818" cy="71438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2571736" y="3357562"/>
            <a:ext cx="857256" cy="71438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215604" y="2213760"/>
            <a:ext cx="714380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6465901" y="5464189"/>
            <a:ext cx="499272" cy="79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1750993" y="5392751"/>
            <a:ext cx="499272" cy="79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86116" y="6000768"/>
            <a:ext cx="2071702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Выполнение зарядки</a:t>
            </a:r>
          </a:p>
          <a:p>
            <a:pPr algn="ctr">
              <a:buNone/>
            </a:pPr>
            <a:endParaRPr lang="ru-RU" b="1" i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D:\МДОУ № 1\САДИК фото все\2014-2015\Еще Лето 2014\Детский сад\DSC021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019425" cy="2264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:\МДОУ № 1\САДИК фото все\2014-2015\Еще Лето 2014\DSC01117.JPG"/>
          <p:cNvPicPr/>
          <p:nvPr/>
        </p:nvPicPr>
        <p:blipFill>
          <a:blip r:embed="rId3" cstate="print"/>
          <a:srcRect l="32303" t="15625" r="10546" b="12500"/>
          <a:stretch>
            <a:fillRect/>
          </a:stretch>
        </p:blipFill>
        <p:spPr bwMode="auto">
          <a:xfrm>
            <a:off x="5857884" y="1285860"/>
            <a:ext cx="2857520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:\МДОУ № 1\САДИК фото все\2014-2015\Еще Лето 2014\Детский сад\DSC02146.JPG"/>
          <p:cNvPicPr/>
          <p:nvPr/>
        </p:nvPicPr>
        <p:blipFill>
          <a:blip r:embed="rId4" cstate="print"/>
          <a:srcRect l="11009" r="11009"/>
          <a:stretch>
            <a:fillRect/>
          </a:stretch>
        </p:blipFill>
        <p:spPr bwMode="auto">
          <a:xfrm>
            <a:off x="6000760" y="4000504"/>
            <a:ext cx="2786082" cy="2336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00430" y="1500174"/>
            <a:ext cx="20717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стихотворения о зарядке Г.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Граубина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Е. Ильина, Л.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Мезинова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С. Прокофьевой, Г. Сапгира; рассказы Ч.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Янчарского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«Приключения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Мишки-Ушастика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4143380"/>
            <a:ext cx="2872439" cy="2192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500430" y="3714752"/>
            <a:ext cx="2286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Стихотворения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кгн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Мошковской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Я. Акима,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Газиева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Р. Куликовой, Н. Кондратьева, Е. Благининой, Г.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Ладонщикова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др.; рассказы Н. Коростелева, Э. Успенского, 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Афонькина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мытье рук и умывание</a:t>
            </a:r>
            <a:endParaRPr lang="ru-RU" sz="160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Непосредственная образовательная деятельность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«Вымой руки», «Сделай лодочку», «Водичка, водичка»,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«Мыльные перчатки»,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Умывалочка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- игровые ситуации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Фольклорные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К.Чуковский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горе»,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С.Капутикян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«Хлюп, хлюп», Н.Найдёнова «Наши полотенца», Е.Благининой «Девочка чумазая»,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А.Барто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«Резиновая Зина»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16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Игры на внимание: «Чья картинка», «Лото», «Что сначала, что потом» , «Делай так» </a:t>
            </a:r>
          </a:p>
          <a:p>
            <a:endParaRPr lang="ru-RU" dirty="0"/>
          </a:p>
        </p:txBody>
      </p:sp>
      <p:pic>
        <p:nvPicPr>
          <p:cNvPr id="17412" name="Picture 4" descr="https://content.foto.my.mail.ru/mail/dosh26/5802/h-5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857628"/>
            <a:ext cx="3032598" cy="2019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pandia.ru/text/78/261/images/image008_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4572032" cy="2726322"/>
          </a:xfrm>
          <a:prstGeom prst="rect">
            <a:avLst/>
          </a:prstGeom>
          <a:noFill/>
        </p:spPr>
      </p:pic>
      <p:pic>
        <p:nvPicPr>
          <p:cNvPr id="4100" name="Picture 4" descr="http://i.imgur.com/Gp6gJ.jpg"/>
          <p:cNvPicPr>
            <a:picLocks noChangeAspect="1" noChangeArrowheads="1"/>
          </p:cNvPicPr>
          <p:nvPr/>
        </p:nvPicPr>
        <p:blipFill>
          <a:blip r:embed="rId4"/>
          <a:srcRect l="6285" r="12010"/>
          <a:stretch>
            <a:fillRect/>
          </a:stretch>
        </p:blipFill>
        <p:spPr bwMode="auto">
          <a:xfrm>
            <a:off x="6643702" y="214290"/>
            <a:ext cx="1857388" cy="1709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2852"/>
            <a:ext cx="8229600" cy="650085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Times New Roman" pitchFamily="18" charset="0"/>
              </a:rPr>
              <a:t>                        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</a:rPr>
              <a:t>Занятие «</a:t>
            </a:r>
            <a:r>
              <a:rPr lang="ru-RU" sz="1400" b="1" dirty="0" err="1" smtClean="0">
                <a:solidFill>
                  <a:srgbClr val="0000FF"/>
                </a:solidFill>
                <a:latin typeface="Times New Roman" pitchFamily="18" charset="0"/>
              </a:rPr>
              <a:t>Умывалочка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</a:rPr>
              <a:t>» для младшего дошкольника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latin typeface="Times New Roman" pitchFamily="18" charset="0"/>
              </a:rPr>
              <a:t>Цель:</a:t>
            </a:r>
            <a:r>
              <a:rPr lang="ru-RU" sz="1400" dirty="0" smtClean="0">
                <a:latin typeface="Times New Roman" pitchFamily="18" charset="0"/>
              </a:rPr>
              <a:t> учить умываться.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latin typeface="Times New Roman" pitchFamily="18" charset="0"/>
              </a:rPr>
              <a:t>Оборудование:</a:t>
            </a:r>
            <a:r>
              <a:rPr lang="ru-RU" sz="1400" dirty="0" smtClean="0">
                <a:latin typeface="Times New Roman" pitchFamily="18" charset="0"/>
              </a:rPr>
              <a:t> зеркало, полотенце.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latin typeface="Times New Roman" pitchFamily="18" charset="0"/>
              </a:rPr>
              <a:t>Ход занятия:</a:t>
            </a:r>
            <a:r>
              <a:rPr lang="ru-RU" sz="1400" dirty="0" smtClean="0">
                <a:latin typeface="Times New Roman" pitchFamily="18" charset="0"/>
              </a:rPr>
              <a:t> воспитатель приводит ребенка (после сна) в ванную комнату, просит ребенка посмотреть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Times New Roman" pitchFamily="18" charset="0"/>
              </a:rPr>
              <a:t>па себя в зеркало, обращает его внимание на глазки, ротик, щечки и т.д. Предлагает ребенку умыться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Times New Roman" pitchFamily="18" charset="0"/>
              </a:rPr>
              <a:t>имеете с ним, при этом показывает, как это нужно сделать. В процессе действия взрослый произносит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400" dirty="0" err="1" smtClean="0">
                <a:latin typeface="Times New Roman" pitchFamily="18" charset="0"/>
              </a:rPr>
              <a:t>Потешку</a:t>
            </a:r>
            <a:endParaRPr lang="ru-RU" sz="1400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400" b="1" i="1" dirty="0" smtClean="0">
                <a:latin typeface="Times New Roman" pitchFamily="18" charset="0"/>
              </a:rPr>
              <a:t>Выходи, водица, мы пришли умыться,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400" b="1" i="1" dirty="0" smtClean="0">
                <a:latin typeface="Times New Roman" pitchFamily="18" charset="0"/>
              </a:rPr>
              <a:t> Лейся на ладошку </a:t>
            </a:r>
            <a:r>
              <a:rPr lang="ru-RU" sz="1400" b="1" i="1" dirty="0" err="1" smtClean="0">
                <a:latin typeface="Times New Roman" pitchFamily="18" charset="0"/>
              </a:rPr>
              <a:t>по-нем-нож-ку</a:t>
            </a:r>
            <a:r>
              <a:rPr lang="ru-RU" sz="1400" b="1" i="1" dirty="0" smtClean="0">
                <a:latin typeface="Times New Roman" pitchFamily="18" charset="0"/>
              </a:rPr>
              <a:t>...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400" b="1" i="1" dirty="0" smtClean="0">
                <a:latin typeface="Times New Roman" pitchFamily="18" charset="0"/>
              </a:rPr>
              <a:t>Нет, не понемножку -посмелей,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400" b="1" i="1" dirty="0" smtClean="0">
                <a:latin typeface="Times New Roman" pitchFamily="18" charset="0"/>
              </a:rPr>
              <a:t>будем умываться - веселей!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400" b="1" i="1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В конце умывания воспитатель учит малыша вытирать лицо насухо полотенцем, просит посмотреть на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Times New Roman" pitchFamily="18" charset="0"/>
              </a:rPr>
              <a:t>себя в зеркало, произносит: «Ай какой чистый ребенок, посмотри на себя в зеркало!»</a:t>
            </a:r>
            <a:endParaRPr lang="ru-RU" sz="1400" dirty="0" smtClean="0"/>
          </a:p>
          <a:p>
            <a:pPr eaLnBrk="1" hangingPunct="1">
              <a:buFontTx/>
              <a:buNone/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</a:rPr>
              <a:t>Игра «Водичка, водичка!»</a:t>
            </a:r>
            <a:endParaRPr lang="ru-RU" sz="1400" b="1" dirty="0" smtClean="0">
              <a:latin typeface="Times New Roman" pitchFamily="18" charset="0"/>
            </a:endParaRPr>
          </a:p>
          <a:p>
            <a:pPr eaLnBrk="1" hangingPunct="1">
              <a:buNone/>
            </a:pPr>
            <a:r>
              <a:rPr lang="ru-RU" sz="1400" b="1" dirty="0" smtClean="0">
                <a:latin typeface="Times New Roman" pitchFamily="18" charset="0"/>
              </a:rPr>
              <a:t>Цель:</a:t>
            </a:r>
            <a:r>
              <a:rPr lang="ru-RU" sz="1400" dirty="0" smtClean="0">
                <a:latin typeface="Times New Roman" pitchFamily="18" charset="0"/>
              </a:rPr>
              <a:t> формировать интерес к самостоятельности при  выполнении   навыков самообслуживания.</a:t>
            </a:r>
            <a:endParaRPr lang="ru-RU" sz="1400" b="1" dirty="0" smtClean="0">
              <a:latin typeface="Times New Roman" pitchFamily="18" charset="0"/>
            </a:endParaRPr>
          </a:p>
          <a:p>
            <a:pPr eaLnBrk="1" hangingPunct="1">
              <a:buNone/>
            </a:pPr>
            <a:r>
              <a:rPr lang="ru-RU" sz="1400" b="1" dirty="0" smtClean="0">
                <a:latin typeface="Times New Roman" pitchFamily="18" charset="0"/>
              </a:rPr>
              <a:t>Оборудование:</a:t>
            </a:r>
            <a:r>
              <a:rPr lang="ru-RU" sz="1400" dirty="0" smtClean="0">
                <a:latin typeface="Times New Roman" pitchFamily="18" charset="0"/>
              </a:rPr>
              <a:t> две куклы.</a:t>
            </a:r>
            <a:endParaRPr lang="ru-RU" sz="1400" b="1" dirty="0" smtClean="0">
              <a:latin typeface="Times New Roman" pitchFamily="18" charset="0"/>
            </a:endParaRPr>
          </a:p>
          <a:p>
            <a:pPr eaLnBrk="1" hangingPunct="1">
              <a:buNone/>
            </a:pPr>
            <a:r>
              <a:rPr lang="ru-RU" sz="1400" b="1" dirty="0" smtClean="0">
                <a:latin typeface="Times New Roman" pitchFamily="18" charset="0"/>
              </a:rPr>
              <a:t>Ход игры</a:t>
            </a:r>
            <a:r>
              <a:rPr lang="ru-RU" sz="1400" dirty="0" smtClean="0">
                <a:latin typeface="Times New Roman" pitchFamily="18" charset="0"/>
              </a:rPr>
              <a:t>: воспитатель показывает детям двух кукол и говорит, что куклы хотят обедать, но у них</a:t>
            </a:r>
          </a:p>
          <a:p>
            <a:pPr eaLnBrk="1" hangingPunct="1">
              <a:buNone/>
            </a:pPr>
            <a:r>
              <a:rPr lang="ru-RU" sz="1400" dirty="0" smtClean="0">
                <a:latin typeface="Times New Roman" pitchFamily="18" charset="0"/>
              </a:rPr>
              <a:t>грязные  руки и лицо. Воспитатель спрашивает: «Что надо сделать? Надо вымыть куклам руки! </a:t>
            </a:r>
          </a:p>
          <a:p>
            <a:pPr eaLnBrk="1" hangingPunct="1">
              <a:buNone/>
            </a:pPr>
            <a:r>
              <a:rPr lang="ru-RU" sz="1400" dirty="0" smtClean="0">
                <a:latin typeface="Times New Roman" pitchFamily="18" charset="0"/>
              </a:rPr>
              <a:t>Попросим водичку. </a:t>
            </a:r>
          </a:p>
          <a:p>
            <a:pPr eaLnBrk="1" hangingPunct="1"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        </a:t>
            </a:r>
            <a:r>
              <a:rPr lang="ru-RU" sz="1400" b="1" i="1" dirty="0" smtClean="0">
                <a:latin typeface="Times New Roman" pitchFamily="18" charset="0"/>
              </a:rPr>
              <a:t>Водичка, водичка,  умой мое личико, </a:t>
            </a:r>
          </a:p>
          <a:p>
            <a:pPr eaLnBrk="1" hangingPunct="1">
              <a:buFontTx/>
              <a:buNone/>
            </a:pPr>
            <a:r>
              <a:rPr lang="ru-RU" sz="1400" b="1" i="1" dirty="0" smtClean="0">
                <a:latin typeface="Times New Roman" pitchFamily="18" charset="0"/>
              </a:rPr>
              <a:t>            чтобы глазоньки блестели,  чтобы щечки краснели, </a:t>
            </a:r>
          </a:p>
          <a:p>
            <a:pPr eaLnBrk="1" hangingPunct="1">
              <a:buFontTx/>
              <a:buNone/>
            </a:pPr>
            <a:r>
              <a:rPr lang="ru-RU" sz="1400" b="1" i="1" dirty="0" smtClean="0">
                <a:latin typeface="Times New Roman" pitchFamily="18" charset="0"/>
              </a:rPr>
              <a:t>            чтоб кусался зубок, чтоб смеялся роток!» </a:t>
            </a:r>
          </a:p>
          <a:p>
            <a:pPr eaLnBrk="1" hangingPunct="1"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Показывает и рассказывает детям, как надо мыть куклам руки и лицо перед обедом. Далее предлагает</a:t>
            </a:r>
          </a:p>
          <a:p>
            <a:pPr eaLnBrk="1" hangingPunct="1"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детям вымыть  свои руки и  лицо по подражанию. При этом педагог повторяет </a:t>
            </a:r>
            <a:r>
              <a:rPr lang="ru-RU" sz="1400" dirty="0" err="1" smtClean="0">
                <a:latin typeface="Times New Roman" pitchFamily="18" charset="0"/>
              </a:rPr>
              <a:t>потешку</a:t>
            </a:r>
            <a:r>
              <a:rPr lang="ru-RU" sz="1400" dirty="0" smtClean="0">
                <a:latin typeface="Times New Roman" pitchFamily="18" charset="0"/>
              </a:rPr>
              <a:t> «Водичка,</a:t>
            </a:r>
          </a:p>
          <a:p>
            <a:pPr eaLnBrk="1" hangingPunct="1"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водичка!»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</a:rPr>
              <a:t>                                          Игра «Делаем прическу»</a:t>
            </a:r>
            <a:r>
              <a:rPr lang="ru-RU" sz="1400" b="1" dirty="0" smtClean="0">
                <a:latin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</a:rPr>
              <a:t>Цель:</a:t>
            </a:r>
            <a:r>
              <a:rPr lang="ru-RU" sz="1400" dirty="0" smtClean="0">
                <a:latin typeface="Times New Roman" pitchFamily="18" charset="0"/>
              </a:rPr>
              <a:t> учить держать в руке расческу и расчесывать волосы движениями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            сверху вниз.</a:t>
            </a:r>
            <a:r>
              <a:rPr lang="ru-RU" sz="1400" b="1" dirty="0" smtClean="0">
                <a:latin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</a:rPr>
              <a:t>Оборудование:</a:t>
            </a:r>
            <a:r>
              <a:rPr lang="ru-RU" sz="1400" dirty="0" smtClean="0">
                <a:latin typeface="Times New Roman" pitchFamily="18" charset="0"/>
              </a:rPr>
              <a:t> зеркало, расческа, нарядная кукла.</a:t>
            </a:r>
            <a:r>
              <a:rPr lang="ru-RU" sz="1400" b="1" dirty="0" smtClean="0">
                <a:latin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</a:rPr>
              <a:t>Ход игры:</a:t>
            </a:r>
            <a:r>
              <a:rPr lang="ru-RU" sz="1400" dirty="0" smtClean="0">
                <a:latin typeface="Times New Roman" pitchFamily="18" charset="0"/>
              </a:rPr>
              <a:t> воспитатель демонстрирует ребенку куклу и обращает внимание на  ее прическу: «Посмотри, у куклы красивая прическа: длинные, ровные волосы, бантик. Красивая кукла! Давай и тебе сделаем красивую  прическу!» Воспитатель расчесывает перед зеркалом волосы ребенка, затем просит малыша попробовать расчесаться самому: дает расческу в руки ребенку при этом помогает ему удерживать расческу, вести руку с расческой сверху вниз. В конце расчесывания просит ребенка посмотреть в зеркало, обращает его внимание на то, что он стал таким  же красивым, как кукла.</a:t>
            </a:r>
            <a:br>
              <a:rPr lang="ru-RU" sz="1400" dirty="0" smtClean="0">
                <a:latin typeface="Times New Roman" pitchFamily="18" charset="0"/>
              </a:rPr>
            </a:br>
            <a:r>
              <a:rPr lang="ru-RU" sz="1400" dirty="0" smtClean="0"/>
              <a:t>Расти, коса, до пояса,</a:t>
            </a:r>
            <a:br>
              <a:rPr lang="ru-RU" sz="1400" dirty="0" smtClean="0"/>
            </a:br>
            <a:r>
              <a:rPr lang="ru-RU" sz="1400" dirty="0" smtClean="0"/>
              <a:t>Не вырони ни волоса.</a:t>
            </a:r>
            <a:br>
              <a:rPr lang="ru-RU" sz="1400" dirty="0" smtClean="0"/>
            </a:br>
            <a:r>
              <a:rPr lang="ru-RU" sz="1400" dirty="0" smtClean="0"/>
              <a:t>Расти, </a:t>
            </a:r>
            <a:r>
              <a:rPr lang="ru-RU" sz="1400" dirty="0" err="1" smtClean="0"/>
              <a:t>косонька</a:t>
            </a:r>
            <a:r>
              <a:rPr lang="ru-RU" sz="1400" dirty="0" smtClean="0"/>
              <a:t>, до пят -</a:t>
            </a:r>
            <a:br>
              <a:rPr lang="ru-RU" sz="1400" dirty="0" smtClean="0"/>
            </a:br>
            <a:r>
              <a:rPr lang="ru-RU" sz="1400" dirty="0" smtClean="0"/>
              <a:t>Все </a:t>
            </a:r>
            <a:r>
              <a:rPr lang="ru-RU" sz="1400" dirty="0" err="1" smtClean="0"/>
              <a:t>волосоньки</a:t>
            </a:r>
            <a:r>
              <a:rPr lang="ru-RU" sz="1400" dirty="0" smtClean="0"/>
              <a:t> в ряд.</a:t>
            </a:r>
            <a:br>
              <a:rPr lang="ru-RU" sz="1400" dirty="0" smtClean="0"/>
            </a:br>
            <a:r>
              <a:rPr lang="ru-RU" sz="1400" dirty="0" smtClean="0"/>
              <a:t>Расти, коса, не путайся -</a:t>
            </a:r>
            <a:br>
              <a:rPr lang="ru-RU" sz="1400" dirty="0" smtClean="0"/>
            </a:br>
            <a:r>
              <a:rPr lang="ru-RU" sz="1400" dirty="0" smtClean="0"/>
              <a:t>Маму, дочка, слушайся</a:t>
            </a:r>
            <a:endParaRPr lang="ru-RU" sz="1400" dirty="0" smtClean="0">
              <a:latin typeface="Times New Roman" pitchFamily="18" charset="0"/>
            </a:endParaRPr>
          </a:p>
        </p:txBody>
      </p:sp>
      <p:pic>
        <p:nvPicPr>
          <p:cNvPr id="7" name="Picture 2" descr="http://mistergid.ru/image/upload/2011-08-07/330026694634_272311410_img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928934"/>
            <a:ext cx="2416161" cy="2419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FFC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1191</Words>
  <Application>Microsoft Office PowerPoint</Application>
  <PresentationFormat>Экран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2014-06-24T15:51:35Z</dcterms:created>
  <dcterms:modified xsi:type="dcterms:W3CDTF">2015-09-28T12:21:51Z</dcterms:modified>
</cp:coreProperties>
</file>